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5" r:id="rId2"/>
    <p:sldId id="548" r:id="rId3"/>
    <p:sldId id="550" r:id="rId4"/>
    <p:sldId id="551" r:id="rId5"/>
    <p:sldId id="547" r:id="rId6"/>
    <p:sldId id="454" r:id="rId7"/>
    <p:sldId id="511" r:id="rId8"/>
    <p:sldId id="510" r:id="rId9"/>
    <p:sldId id="512" r:id="rId10"/>
    <p:sldId id="515" r:id="rId11"/>
    <p:sldId id="516" r:id="rId12"/>
    <p:sldId id="530" r:id="rId13"/>
    <p:sldId id="535" r:id="rId14"/>
    <p:sldId id="517" r:id="rId15"/>
    <p:sldId id="518" r:id="rId16"/>
    <p:sldId id="519" r:id="rId17"/>
    <p:sldId id="520" r:id="rId18"/>
    <p:sldId id="521" r:id="rId19"/>
    <p:sldId id="522" r:id="rId20"/>
    <p:sldId id="540" r:id="rId21"/>
    <p:sldId id="542" r:id="rId22"/>
    <p:sldId id="536" r:id="rId23"/>
    <p:sldId id="538" r:id="rId24"/>
    <p:sldId id="532" r:id="rId25"/>
    <p:sldId id="534" r:id="rId26"/>
    <p:sldId id="533" r:id="rId27"/>
    <p:sldId id="544" r:id="rId28"/>
    <p:sldId id="543" r:id="rId29"/>
    <p:sldId id="546" r:id="rId30"/>
    <p:sldId id="545" r:id="rId31"/>
    <p:sldId id="539" r:id="rId32"/>
    <p:sldId id="51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8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8"/>
    <p:restoredTop sz="96291"/>
  </p:normalViewPr>
  <p:slideViewPr>
    <p:cSldViewPr snapToGrid="0" snapToObjects="1">
      <p:cViewPr varScale="1">
        <p:scale>
          <a:sx n="127" d="100"/>
          <a:sy n="127" d="100"/>
        </p:scale>
        <p:origin x="9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7D56-AB77-CE4B-B078-A8BFFB2FAE95}" type="datetimeFigureOut">
              <a:rPr lang="en-US" smtClean="0"/>
              <a:pPr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68EB-2DBD-1048-B78B-A0350A0AC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4734-BC72-CD49-B3A6-8834D3D26B66}" type="datetimeFigureOut">
              <a:rPr lang="en-US" smtClean="0"/>
              <a:pPr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1503-D583-024E-8A01-2BDE1B1933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C1503-D583-024E-8A01-2BDE1B1933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3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1102 Computer Science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3BD4-D8D9-2945-9E33-AF50C186A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087D3-07C2-F846-805A-41172269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6" name="Picture 2" descr="Tree troubles usually start at the trunk - Jacksonville Journal-Courier">
            <a:extLst>
              <a:ext uri="{FF2B5EF4-FFF2-40B4-BE49-F238E27FC236}">
                <a16:creationId xmlns:a16="http://schemas.microsoft.com/office/drawing/2014/main" id="{D0F34665-D642-2741-8436-A6DC5AD5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0CB59E-54E6-DA4A-BA99-4CDE4C020823}"/>
              </a:ext>
            </a:extLst>
          </p:cNvPr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CSCI 1102 Computer Science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06B1B1-1B8D-0C45-97F8-1BC2410FA54B}"/>
              </a:ext>
            </a:extLst>
          </p:cNvPr>
          <p:cNvSpPr txBox="1">
            <a:spLocks/>
          </p:cNvSpPr>
          <p:nvPr/>
        </p:nvSpPr>
        <p:spPr>
          <a:xfrm>
            <a:off x="1143000" y="3859716"/>
            <a:ext cx="6858000" cy="940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Meeting 3: Thursday 2/4/2021</a:t>
            </a:r>
          </a:p>
          <a:p>
            <a:pPr marL="0" indent="0" algn="ctr">
              <a:buNone/>
            </a:pPr>
            <a:r>
              <a:rPr lang="en-US" sz="2700" dirty="0">
                <a:solidFill>
                  <a:schemeClr val="bg1"/>
                </a:solidFill>
              </a:rPr>
              <a:t>More on Java</a:t>
            </a:r>
          </a:p>
        </p:txBody>
      </p:sp>
    </p:spTree>
    <p:extLst>
      <p:ext uri="{BB962C8B-B14F-4D97-AF65-F5344CB8AC3E}">
        <p14:creationId xmlns:p14="http://schemas.microsoft.com/office/powerpoint/2010/main" val="3588705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7459-DD0F-3B4B-BA66-1FEF7200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7AA9-DD30-3D41-B8E3-650DBB13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3510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Count example, </a:t>
            </a:r>
            <a:r>
              <a:rPr lang="en-US" dirty="0">
                <a:solidFill>
                  <a:srgbClr val="C00000"/>
                </a:solidFill>
              </a:rPr>
              <a:t>in</a:t>
            </a:r>
            <a:r>
              <a:rPr lang="en-US" dirty="0"/>
              <a:t> is an </a:t>
            </a:r>
            <a:r>
              <a:rPr lang="en-US" i="1" dirty="0"/>
              <a:t>input channel </a:t>
            </a:r>
            <a:r>
              <a:rPr lang="en-US" dirty="0"/>
              <a:t>and </a:t>
            </a:r>
            <a:r>
              <a:rPr lang="en-US" dirty="0" err="1">
                <a:solidFill>
                  <a:srgbClr val="C00000"/>
                </a:solidFill>
              </a:rPr>
              <a:t>readLine</a:t>
            </a:r>
            <a:r>
              <a:rPr lang="en-US" dirty="0"/>
              <a:t> is a function.</a:t>
            </a:r>
          </a:p>
          <a:p>
            <a:endParaRPr lang="en-US" dirty="0"/>
          </a:p>
          <a:p>
            <a:r>
              <a:rPr lang="en-US" dirty="0"/>
              <a:t>In standard mathematical style, we read a line from the input channel using standard function call notation: </a:t>
            </a:r>
            <a:r>
              <a:rPr lang="en-US" dirty="0" err="1">
                <a:solidFill>
                  <a:srgbClr val="C00000"/>
                </a:solidFill>
              </a:rPr>
              <a:t>readLine</a:t>
            </a:r>
            <a:r>
              <a:rPr lang="en-US" dirty="0">
                <a:solidFill>
                  <a:srgbClr val="C00000"/>
                </a:solidFill>
              </a:rPr>
              <a:t>(in)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static</a:t>
            </a:r>
            <a:r>
              <a:rPr lang="en-US" dirty="0"/>
              <a:t> functions are called using the standard notation.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7318-53FF-C648-B25F-80977F9C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54831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7459-DD0F-3B4B-BA66-1FEF7200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7AA9-DD30-3D41-B8E3-650DBB13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56"/>
            <a:ext cx="8425544" cy="4525963"/>
          </a:xfrm>
        </p:spPr>
        <p:txBody>
          <a:bodyPr>
            <a:normAutofit/>
          </a:bodyPr>
          <a:lstStyle/>
          <a:p>
            <a:r>
              <a:rPr lang="en-US" dirty="0"/>
              <a:t>Non-static (or “dynamic”) functions are called in message-passing style: </a:t>
            </a:r>
            <a:r>
              <a:rPr lang="en-US" dirty="0" err="1">
                <a:solidFill>
                  <a:srgbClr val="C00000"/>
                </a:solidFill>
              </a:rPr>
              <a:t>in.readLine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7318-53FF-C648-B25F-80977F9C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6C0F3-181D-A64D-A908-72B76A81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666"/>
            <a:ext cx="9144000" cy="34782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7C609B-BE20-7E40-BC4C-8BD4D3661D2D}"/>
              </a:ext>
            </a:extLst>
          </p:cNvPr>
          <p:cNvCxnSpPr>
            <a:cxnSpLocks/>
          </p:cNvCxnSpPr>
          <p:nvPr/>
        </p:nvCxnSpPr>
        <p:spPr>
          <a:xfrm flipH="1">
            <a:off x="4062142" y="4458501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DCCD46-1950-BB42-B9E5-5B64B86A2CEE}"/>
              </a:ext>
            </a:extLst>
          </p:cNvPr>
          <p:cNvCxnSpPr>
            <a:cxnSpLocks/>
          </p:cNvCxnSpPr>
          <p:nvPr/>
        </p:nvCxnSpPr>
        <p:spPr>
          <a:xfrm flipH="1">
            <a:off x="2610060" y="6033301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3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7459-DD0F-3B4B-BA66-1FEF7200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7AA9-DD30-3D41-B8E3-650DBB13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9960"/>
            <a:ext cx="8566220" cy="4525963"/>
          </a:xfrm>
        </p:spPr>
        <p:txBody>
          <a:bodyPr>
            <a:normAutofit/>
          </a:bodyPr>
          <a:lstStyle/>
          <a:p>
            <a:r>
              <a:rPr lang="en-US" dirty="0"/>
              <a:t>The input channel </a:t>
            </a:r>
            <a:r>
              <a:rPr lang="en-US" dirty="0">
                <a:solidFill>
                  <a:srgbClr val="C00000"/>
                </a:solidFill>
              </a:rPr>
              <a:t>in</a:t>
            </a:r>
            <a:r>
              <a:rPr lang="en-US" dirty="0"/>
              <a:t> is understood to be a structure (</a:t>
            </a:r>
            <a:r>
              <a:rPr lang="en-US" i="1" dirty="0"/>
              <a:t>aka</a:t>
            </a:r>
            <a:r>
              <a:rPr lang="en-US" dirty="0"/>
              <a:t>, an “object”) containing functions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7318-53FF-C648-B25F-80977F9C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ADB49-8195-F749-A004-C7241625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666"/>
            <a:ext cx="9144000" cy="34782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19FAB5-CC4E-B24C-836E-9279A6868CC1}"/>
              </a:ext>
            </a:extLst>
          </p:cNvPr>
          <p:cNvCxnSpPr>
            <a:cxnSpLocks/>
          </p:cNvCxnSpPr>
          <p:nvPr/>
        </p:nvCxnSpPr>
        <p:spPr>
          <a:xfrm flipH="1">
            <a:off x="4062142" y="4458501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377D4B-855F-3D4C-AD95-50DC394E0136}"/>
              </a:ext>
            </a:extLst>
          </p:cNvPr>
          <p:cNvCxnSpPr>
            <a:cxnSpLocks/>
          </p:cNvCxnSpPr>
          <p:nvPr/>
        </p:nvCxnSpPr>
        <p:spPr>
          <a:xfrm flipH="1">
            <a:off x="2610060" y="6033301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09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7459-DD0F-3B4B-BA66-1FEF7200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7AA9-DD30-3D41-B8E3-650DBB13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56"/>
            <a:ext cx="8425544" cy="4525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in.readLine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sometimes interpreted as “</a:t>
            </a:r>
            <a:r>
              <a:rPr lang="en-US" i="1" dirty="0"/>
              <a:t>send the </a:t>
            </a:r>
            <a:r>
              <a:rPr lang="en-US" i="1" dirty="0" err="1">
                <a:solidFill>
                  <a:srgbClr val="C00000"/>
                </a:solidFill>
              </a:rPr>
              <a:t>readLine</a:t>
            </a:r>
            <a:r>
              <a:rPr lang="en-US" i="1" dirty="0"/>
              <a:t> message to channel </a:t>
            </a:r>
            <a:r>
              <a:rPr lang="en-US" i="1" dirty="0">
                <a:solidFill>
                  <a:srgbClr val="C00000"/>
                </a:solidFill>
              </a:rPr>
              <a:t>in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7318-53FF-C648-B25F-80977F9C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89A90-020A-F246-B37D-D06D937E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666"/>
            <a:ext cx="9144000" cy="34782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196A41-532D-3142-99A9-30426DBAD0F8}"/>
              </a:ext>
            </a:extLst>
          </p:cNvPr>
          <p:cNvCxnSpPr>
            <a:cxnSpLocks/>
          </p:cNvCxnSpPr>
          <p:nvPr/>
        </p:nvCxnSpPr>
        <p:spPr>
          <a:xfrm flipH="1">
            <a:off x="4062142" y="4458501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14F3FF-E1E1-D444-9ED4-1B96043D408E}"/>
              </a:ext>
            </a:extLst>
          </p:cNvPr>
          <p:cNvCxnSpPr>
            <a:cxnSpLocks/>
          </p:cNvCxnSpPr>
          <p:nvPr/>
        </p:nvCxnSpPr>
        <p:spPr>
          <a:xfrm flipH="1">
            <a:off x="2610060" y="6033301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3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80EFD-BD30-344D-927E-37E54603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3F0F18-C930-2F4B-AB30-5E4AFB3C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30" y="136525"/>
            <a:ext cx="8229600" cy="838165"/>
          </a:xfrm>
        </p:spPr>
        <p:txBody>
          <a:bodyPr>
            <a:normAutofit/>
          </a:bodyPr>
          <a:lstStyle/>
          <a:p>
            <a:r>
              <a:rPr lang="en-US" sz="3600" dirty="0"/>
              <a:t>Compute a Frequency Table of Majors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B539D-20C4-5641-B6AB-16A80E67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64"/>
            <a:ext cx="9144000" cy="57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Python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11DB81-7A6C-5E4F-ADDA-D3AE534BB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0687"/>
            <a:ext cx="8229600" cy="23594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15980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</a:t>
            </a:r>
            <a:r>
              <a:rPr lang="en-US" dirty="0" err="1"/>
              <a:t>OCaml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87D97-3311-7F43-A1EB-2EB0D16B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44428"/>
            <a:ext cx="8229601" cy="29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C0550-E1AA-E54F-8AED-CAD2A0D8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181"/>
            <a:ext cx="9144000" cy="49732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A9A7C-3882-8E4F-A299-9FC60D5237E2}"/>
              </a:ext>
            </a:extLst>
          </p:cNvPr>
          <p:cNvCxnSpPr>
            <a:cxnSpLocks/>
          </p:cNvCxnSpPr>
          <p:nvPr/>
        </p:nvCxnSpPr>
        <p:spPr>
          <a:xfrm flipH="1">
            <a:off x="1036719" y="1805612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75553-406E-E849-B3CB-0C0F9BACAA6D}"/>
              </a:ext>
            </a:extLst>
          </p:cNvPr>
          <p:cNvCxnSpPr>
            <a:cxnSpLocks/>
          </p:cNvCxnSpPr>
          <p:nvPr/>
        </p:nvCxnSpPr>
        <p:spPr>
          <a:xfrm flipH="1">
            <a:off x="1036719" y="4791647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C7766D-7729-004A-9A9E-A6873156CEB8}"/>
              </a:ext>
            </a:extLst>
          </p:cNvPr>
          <p:cNvCxnSpPr>
            <a:cxnSpLocks/>
          </p:cNvCxnSpPr>
          <p:nvPr/>
        </p:nvCxnSpPr>
        <p:spPr>
          <a:xfrm flipH="1">
            <a:off x="1036718" y="3133668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80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09BDCE-C542-6646-BA34-F6E5F9E2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331"/>
            <a:ext cx="9144000" cy="497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A9A7C-3882-8E4F-A299-9FC60D5237E2}"/>
              </a:ext>
            </a:extLst>
          </p:cNvPr>
          <p:cNvCxnSpPr>
            <a:cxnSpLocks/>
          </p:cNvCxnSpPr>
          <p:nvPr/>
        </p:nvCxnSpPr>
        <p:spPr>
          <a:xfrm flipH="1">
            <a:off x="1036719" y="1805612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75553-406E-E849-B3CB-0C0F9BACAA6D}"/>
              </a:ext>
            </a:extLst>
          </p:cNvPr>
          <p:cNvCxnSpPr>
            <a:cxnSpLocks/>
          </p:cNvCxnSpPr>
          <p:nvPr/>
        </p:nvCxnSpPr>
        <p:spPr>
          <a:xfrm flipH="1">
            <a:off x="1036718" y="4148553"/>
            <a:ext cx="1073435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57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83039-26FE-744D-B267-07AF75AA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05"/>
            <a:ext cx="9144000" cy="34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58D9C-D62C-7B49-B629-65D0DA39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F45AE-89A2-1248-B472-2148B4D9E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64" y="1261836"/>
            <a:ext cx="5419523" cy="5094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FC7DE-FB33-F446-A5CB-9C7B060D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" y="3024903"/>
            <a:ext cx="3731711" cy="14466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595313-4247-9641-A652-5D28E84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5432"/>
          </a:xfrm>
        </p:spPr>
        <p:txBody>
          <a:bodyPr>
            <a:normAutofit/>
          </a:bodyPr>
          <a:lstStyle/>
          <a:p>
            <a:r>
              <a:rPr lang="en-US" sz="3600" dirty="0"/>
              <a:t>Python &amp; Dynamic Typing</a:t>
            </a:r>
          </a:p>
        </p:txBody>
      </p:sp>
    </p:spTree>
    <p:extLst>
      <p:ext uri="{BB962C8B-B14F-4D97-AF65-F5344CB8AC3E}">
        <p14:creationId xmlns:p14="http://schemas.microsoft.com/office/powerpoint/2010/main" val="41915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83039-26FE-744D-B267-07AF75AA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05"/>
            <a:ext cx="9144000" cy="34992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71C4FD-731F-1E44-96B8-DC424CEAE196}"/>
              </a:ext>
            </a:extLst>
          </p:cNvPr>
          <p:cNvCxnSpPr>
            <a:cxnSpLocks/>
          </p:cNvCxnSpPr>
          <p:nvPr/>
        </p:nvCxnSpPr>
        <p:spPr>
          <a:xfrm flipH="1">
            <a:off x="1630938" y="2343413"/>
            <a:ext cx="263238" cy="399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C3ACE-BC92-9042-8AD9-00A2E645B04B}"/>
              </a:ext>
            </a:extLst>
          </p:cNvPr>
          <p:cNvSpPr txBox="1"/>
          <p:nvPr/>
        </p:nvSpPr>
        <p:spPr>
          <a:xfrm>
            <a:off x="1902859" y="1904376"/>
            <a:ext cx="195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B0D3-A5D5-6E43-9536-26017FA37796}"/>
              </a:ext>
            </a:extLst>
          </p:cNvPr>
          <p:cNvSpPr txBox="1"/>
          <p:nvPr/>
        </p:nvSpPr>
        <p:spPr>
          <a:xfrm>
            <a:off x="6980813" y="190437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class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2D2EBC-98C7-DB45-AD9F-91FD17E931D5}"/>
              </a:ext>
            </a:extLst>
          </p:cNvPr>
          <p:cNvCxnSpPr>
            <a:cxnSpLocks/>
          </p:cNvCxnSpPr>
          <p:nvPr/>
        </p:nvCxnSpPr>
        <p:spPr>
          <a:xfrm flipH="1">
            <a:off x="6774144" y="2369806"/>
            <a:ext cx="263238" cy="399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A0FA4-CAC1-164B-8066-982EE1E9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622"/>
            <a:ext cx="9144000" cy="3476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NB: This Works but Avoid if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71C4FD-731F-1E44-96B8-DC424CEAE196}"/>
              </a:ext>
            </a:extLst>
          </p:cNvPr>
          <p:cNvCxnSpPr>
            <a:cxnSpLocks/>
          </p:cNvCxnSpPr>
          <p:nvPr/>
        </p:nvCxnSpPr>
        <p:spPr>
          <a:xfrm flipH="1">
            <a:off x="1811562" y="2343413"/>
            <a:ext cx="263238" cy="399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C3ACE-BC92-9042-8AD9-00A2E645B04B}"/>
              </a:ext>
            </a:extLst>
          </p:cNvPr>
          <p:cNvSpPr txBox="1"/>
          <p:nvPr/>
        </p:nvSpPr>
        <p:spPr>
          <a:xfrm>
            <a:off x="2083483" y="190437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B0D3-A5D5-6E43-9536-26017FA37796}"/>
              </a:ext>
            </a:extLst>
          </p:cNvPr>
          <p:cNvSpPr txBox="1"/>
          <p:nvPr/>
        </p:nvSpPr>
        <p:spPr>
          <a:xfrm>
            <a:off x="7466240" y="190437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class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2D2EBC-98C7-DB45-AD9F-91FD17E931D5}"/>
              </a:ext>
            </a:extLst>
          </p:cNvPr>
          <p:cNvCxnSpPr>
            <a:cxnSpLocks/>
          </p:cNvCxnSpPr>
          <p:nvPr/>
        </p:nvCxnSpPr>
        <p:spPr>
          <a:xfrm flipH="1">
            <a:off x="7259571" y="2369806"/>
            <a:ext cx="263238" cy="399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059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3BB-1670-6D45-9290-D092E9A9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Map/Dictionary -- 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83039-26FE-744D-B267-07AF75AA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05"/>
            <a:ext cx="9144000" cy="34992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F88F6-C91C-964C-9B90-D31855A4CD66}"/>
              </a:ext>
            </a:extLst>
          </p:cNvPr>
          <p:cNvCxnSpPr>
            <a:cxnSpLocks/>
          </p:cNvCxnSpPr>
          <p:nvPr/>
        </p:nvCxnSpPr>
        <p:spPr>
          <a:xfrm flipH="1">
            <a:off x="2590494" y="2343413"/>
            <a:ext cx="263238" cy="399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BB238B-7ED6-BE4E-830C-5BE9E8211183}"/>
              </a:ext>
            </a:extLst>
          </p:cNvPr>
          <p:cNvSpPr txBox="1"/>
          <p:nvPr/>
        </p:nvSpPr>
        <p:spPr>
          <a:xfrm>
            <a:off x="2783393" y="1904376"/>
            <a:ext cx="701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7AE8D-9C43-4444-ABF0-183D4DB365C9}"/>
              </a:ext>
            </a:extLst>
          </p:cNvPr>
          <p:cNvSpPr txBox="1"/>
          <p:nvPr/>
        </p:nvSpPr>
        <p:spPr>
          <a:xfrm>
            <a:off x="4056993" y="1904376"/>
            <a:ext cx="988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ACE560-8191-E84A-BC3E-FB5FD1C8632A}"/>
              </a:ext>
            </a:extLst>
          </p:cNvPr>
          <p:cNvCxnSpPr>
            <a:cxnSpLocks/>
          </p:cNvCxnSpPr>
          <p:nvPr/>
        </p:nvCxnSpPr>
        <p:spPr>
          <a:xfrm flipH="1">
            <a:off x="3872896" y="2369806"/>
            <a:ext cx="263238" cy="39978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3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83039-26FE-744D-B267-07AF75AA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05"/>
            <a:ext cx="9144000" cy="34992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F88F6-C91C-964C-9B90-D31855A4CD66}"/>
              </a:ext>
            </a:extLst>
          </p:cNvPr>
          <p:cNvCxnSpPr>
            <a:cxnSpLocks/>
          </p:cNvCxnSpPr>
          <p:nvPr/>
        </p:nvCxnSpPr>
        <p:spPr>
          <a:xfrm>
            <a:off x="3416440" y="2393729"/>
            <a:ext cx="0" cy="38594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BB238B-7ED6-BE4E-830C-5BE9E8211183}"/>
              </a:ext>
            </a:extLst>
          </p:cNvPr>
          <p:cNvSpPr txBox="1"/>
          <p:nvPr/>
        </p:nvSpPr>
        <p:spPr>
          <a:xfrm>
            <a:off x="2783393" y="1904376"/>
            <a:ext cx="259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i="1" dirty="0">
                <a:solidFill>
                  <a:schemeClr val="bg1"/>
                </a:solidFill>
              </a:rPr>
              <a:t>reference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7AE8D-9C43-4444-ABF0-183D4DB365C9}"/>
              </a:ext>
            </a:extLst>
          </p:cNvPr>
          <p:cNvSpPr txBox="1"/>
          <p:nvPr/>
        </p:nvSpPr>
        <p:spPr>
          <a:xfrm>
            <a:off x="5584715" y="3620912"/>
            <a:ext cx="347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Values of </a:t>
            </a:r>
            <a:r>
              <a:rPr lang="en-US" sz="2800" i="1" dirty="0">
                <a:solidFill>
                  <a:schemeClr val="bg1"/>
                </a:solidFill>
              </a:rPr>
              <a:t>base type </a:t>
            </a:r>
            <a:r>
              <a:rPr lang="en-US" sz="2800" dirty="0">
                <a:solidFill>
                  <a:schemeClr val="bg1"/>
                </a:solidFill>
              </a:rPr>
              <a:t>int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ACE560-8191-E84A-BC3E-FB5FD1C8632A}"/>
              </a:ext>
            </a:extLst>
          </p:cNvPr>
          <p:cNvCxnSpPr>
            <a:cxnSpLocks/>
          </p:cNvCxnSpPr>
          <p:nvPr/>
        </p:nvCxnSpPr>
        <p:spPr>
          <a:xfrm flipH="1" flipV="1">
            <a:off x="4476669" y="3682056"/>
            <a:ext cx="1021020" cy="21272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CC7A3-5E7D-3B4B-A9BA-E1D6EEC63CA6}"/>
              </a:ext>
            </a:extLst>
          </p:cNvPr>
          <p:cNvCxnSpPr>
            <a:cxnSpLocks/>
          </p:cNvCxnSpPr>
          <p:nvPr/>
        </p:nvCxnSpPr>
        <p:spPr>
          <a:xfrm flipH="1">
            <a:off x="4476669" y="3894781"/>
            <a:ext cx="1021020" cy="102709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2EBA19AE-5596-D74A-B3F6-FE670774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Digression 1: – Base Types &amp; Wrapper Classes</a:t>
            </a:r>
          </a:p>
        </p:txBody>
      </p:sp>
    </p:spTree>
    <p:extLst>
      <p:ext uri="{BB962C8B-B14F-4D97-AF65-F5344CB8AC3E}">
        <p14:creationId xmlns:p14="http://schemas.microsoft.com/office/powerpoint/2010/main" val="3977615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57A4-B19B-5244-B380-F1D26461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Types &amp; Wrapper 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6283F-7AE9-5E4E-91F7-EFABEF0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84F466-A631-7E43-9EF6-D7A94791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35158"/>
              </p:ext>
            </p:extLst>
          </p:nvPr>
        </p:nvGraphicFramePr>
        <p:xfrm>
          <a:off x="842387" y="1724241"/>
          <a:ext cx="745922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2352">
                  <a:extLst>
                    <a:ext uri="{9D8B030D-6E8A-4147-A177-3AD203B41FA5}">
                      <a16:colId xmlns:a16="http://schemas.microsoft.com/office/drawing/2014/main" val="2756229255"/>
                    </a:ext>
                  </a:extLst>
                </a:gridCol>
                <a:gridCol w="3506874">
                  <a:extLst>
                    <a:ext uri="{9D8B030D-6E8A-4147-A177-3AD203B41FA5}">
                      <a16:colId xmlns:a16="http://schemas.microsoft.com/office/drawing/2014/main" val="471233931"/>
                    </a:ext>
                  </a:extLst>
                </a:gridCol>
              </a:tblGrid>
              <a:tr h="3314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Wrapper Class/Type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05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 (32-bit integers)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4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long (64-bit integers)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short (16-bit integers)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49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byte (8-bit integers)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51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float (32-bit floats)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0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double (64-bit floats)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Double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04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boolean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00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62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BE76-3AC5-844F-B12C-EBECF076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5D6A-1338-6F48-8A10-E33356A6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5F1E3-AC09-724E-B75C-3AAE1D10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677"/>
            <a:ext cx="9144000" cy="58306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3BE9A7-B605-0F4F-BFAD-56300857624D}"/>
              </a:ext>
            </a:extLst>
          </p:cNvPr>
          <p:cNvCxnSpPr>
            <a:cxnSpLocks/>
          </p:cNvCxnSpPr>
          <p:nvPr/>
        </p:nvCxnSpPr>
        <p:spPr>
          <a:xfrm flipH="1">
            <a:off x="1446840" y="846138"/>
            <a:ext cx="1457133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DA4B02-603A-7C47-B933-484A634DBD07}"/>
              </a:ext>
            </a:extLst>
          </p:cNvPr>
          <p:cNvCxnSpPr>
            <a:cxnSpLocks/>
          </p:cNvCxnSpPr>
          <p:nvPr/>
        </p:nvCxnSpPr>
        <p:spPr>
          <a:xfrm flipH="1">
            <a:off x="1431705" y="3078547"/>
            <a:ext cx="1457133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BFBA4-0DE5-2748-955D-283BE99B50AF}"/>
              </a:ext>
            </a:extLst>
          </p:cNvPr>
          <p:cNvCxnSpPr>
            <a:cxnSpLocks/>
          </p:cNvCxnSpPr>
          <p:nvPr/>
        </p:nvCxnSpPr>
        <p:spPr>
          <a:xfrm flipH="1">
            <a:off x="1416570" y="5511923"/>
            <a:ext cx="1457133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4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57A4-B19B-5244-B380-F1D26461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Types &amp; Wrapper 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6283F-7AE9-5E4E-91F7-EFABEF0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B2517-4D17-784A-92A0-76CCC2EA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833"/>
            <a:ext cx="9144000" cy="37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5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4650-8E54-3243-A7BC-9EAAABBE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 2: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3383-3411-8948-A48E-ADAC0A02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line of the input file has two strings and one integer;</a:t>
            </a:r>
          </a:p>
          <a:p>
            <a:endParaRPr lang="en-US" dirty="0"/>
          </a:p>
          <a:p>
            <a:r>
              <a:rPr lang="en-US" dirty="0"/>
              <a:t>The algs4 </a:t>
            </a:r>
            <a:r>
              <a:rPr lang="en-US" dirty="0">
                <a:solidFill>
                  <a:srgbClr val="C00000"/>
                </a:solidFill>
              </a:rPr>
              <a:t>In</a:t>
            </a:r>
            <a:r>
              <a:rPr lang="en-US" dirty="0"/>
              <a:t> class has </a:t>
            </a:r>
            <a:r>
              <a:rPr lang="en-US" dirty="0" err="1">
                <a:solidFill>
                  <a:srgbClr val="C00000"/>
                </a:solidFill>
              </a:rPr>
              <a:t>readString</a:t>
            </a:r>
            <a:r>
              <a:rPr lang="en-US" dirty="0"/>
              <a:t> and </a:t>
            </a:r>
            <a:r>
              <a:rPr lang="en-US" dirty="0" err="1">
                <a:solidFill>
                  <a:srgbClr val="C00000"/>
                </a:solidFill>
              </a:rPr>
              <a:t>readInt</a:t>
            </a:r>
            <a:r>
              <a:rPr lang="en-US" dirty="0"/>
              <a:t> functions;</a:t>
            </a:r>
          </a:p>
          <a:p>
            <a:endParaRPr lang="en-US" dirty="0"/>
          </a:p>
          <a:p>
            <a:r>
              <a:rPr lang="en-US" dirty="0"/>
              <a:t>What happens if there is no string or int to read?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11DDE-4490-024F-9996-DC1DE90C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287397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3158-87C8-6049-AC50-D8D1780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7AE8D-9C43-4444-ABF0-183D4DB365C9}"/>
              </a:ext>
            </a:extLst>
          </p:cNvPr>
          <p:cNvSpPr txBox="1"/>
          <p:nvPr/>
        </p:nvSpPr>
        <p:spPr>
          <a:xfrm>
            <a:off x="5584715" y="3620912"/>
            <a:ext cx="347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Values of base type 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3E61F-DD41-9B4A-B753-38C86A06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42"/>
            <a:ext cx="9144000" cy="53379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D2E76B-3118-5D48-9668-733CE6AAFD38}"/>
              </a:ext>
            </a:extLst>
          </p:cNvPr>
          <p:cNvCxnSpPr>
            <a:cxnSpLocks/>
          </p:cNvCxnSpPr>
          <p:nvPr/>
        </p:nvCxnSpPr>
        <p:spPr>
          <a:xfrm flipH="1">
            <a:off x="901125" y="2314222"/>
            <a:ext cx="4675583" cy="335348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860395-86C7-BA46-9192-522E521CC731}"/>
              </a:ext>
            </a:extLst>
          </p:cNvPr>
          <p:cNvSpPr txBox="1"/>
          <p:nvPr/>
        </p:nvSpPr>
        <p:spPr>
          <a:xfrm>
            <a:off x="5731407" y="1859340"/>
            <a:ext cx="2869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an exception is thrown we need to catch it.</a:t>
            </a:r>
          </a:p>
        </p:txBody>
      </p:sp>
    </p:spTree>
    <p:extLst>
      <p:ext uri="{BB962C8B-B14F-4D97-AF65-F5344CB8AC3E}">
        <p14:creationId xmlns:p14="http://schemas.microsoft.com/office/powerpoint/2010/main" val="30880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B0496-6E0F-C84C-BC6C-D478E5E8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D5D41-382D-1D42-8660-BD896199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10"/>
            <a:ext cx="9144000" cy="63549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1AFA42-A530-D14F-A116-D45858C3D7C6}"/>
              </a:ext>
            </a:extLst>
          </p:cNvPr>
          <p:cNvCxnSpPr>
            <a:cxnSpLocks/>
          </p:cNvCxnSpPr>
          <p:nvPr/>
        </p:nvCxnSpPr>
        <p:spPr>
          <a:xfrm flipH="1">
            <a:off x="1446840" y="846138"/>
            <a:ext cx="1457133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5D64C2-EBFB-BA46-9811-466E18ADD899}"/>
              </a:ext>
            </a:extLst>
          </p:cNvPr>
          <p:cNvCxnSpPr>
            <a:cxnSpLocks/>
          </p:cNvCxnSpPr>
          <p:nvPr/>
        </p:nvCxnSpPr>
        <p:spPr>
          <a:xfrm flipH="1">
            <a:off x="1446839" y="2716808"/>
            <a:ext cx="1457133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F617AE-EA87-AC4A-B053-5BF59F4E6227}"/>
              </a:ext>
            </a:extLst>
          </p:cNvPr>
          <p:cNvCxnSpPr>
            <a:cxnSpLocks/>
          </p:cNvCxnSpPr>
          <p:nvPr/>
        </p:nvCxnSpPr>
        <p:spPr>
          <a:xfrm flipH="1">
            <a:off x="1949256" y="5944004"/>
            <a:ext cx="1457133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18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6FE4F-6DEF-6042-86CC-541028F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DA1B1-4156-CD46-ACAF-41299F5E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57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B9673-EEA7-174F-B63F-AE7D0595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3774"/>
            <a:ext cx="9144000" cy="2982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8488D-2C7B-6045-9F33-58C6961E0356}"/>
              </a:ext>
            </a:extLst>
          </p:cNvPr>
          <p:cNvSpPr txBox="1"/>
          <p:nvPr/>
        </p:nvSpPr>
        <p:spPr>
          <a:xfrm>
            <a:off x="6762045" y="101600"/>
            <a:ext cx="2302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Two wildly inefficient Fibonacci functions.</a:t>
            </a:r>
          </a:p>
        </p:txBody>
      </p:sp>
    </p:spTree>
    <p:extLst>
      <p:ext uri="{BB962C8B-B14F-4D97-AF65-F5344CB8AC3E}">
        <p14:creationId xmlns:p14="http://schemas.microsoft.com/office/powerpoint/2010/main" val="292558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5E80-0687-0747-BCBB-B2918184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1D8A-046F-954E-972A-9E4F802E8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6C009-A4BA-FD44-BFC9-A836F48D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4D5F4-068B-ED41-9183-52BEBA78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821"/>
            <a:ext cx="9144000" cy="33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B39C-E369-2C41-8C9C-F9C341CA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216B5-D745-734D-9E07-88CA33BA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47489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80EFD-BD30-344D-927E-37E54603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3F0F18-C930-2F4B-AB30-5E4AFB3C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30" y="136525"/>
            <a:ext cx="8229600" cy="838165"/>
          </a:xfrm>
        </p:spPr>
        <p:txBody>
          <a:bodyPr>
            <a:normAutofit/>
          </a:bodyPr>
          <a:lstStyle/>
          <a:p>
            <a:r>
              <a:rPr lang="en-US" sz="3600" dirty="0"/>
              <a:t>Compute a Frequency Table of Majors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4222F-C244-8A4C-8C3D-57C69BC1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865"/>
            <a:ext cx="9144000" cy="58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FF01-31BD-A241-A107-C7E401D0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Run-times on VMs for fib(38)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29CCA-922B-2F48-B79D-4B2F1487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ACB30-181A-824E-840B-BC68A00E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1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5E5CD-E52C-BF44-B021-C8734D369D87}"/>
              </a:ext>
            </a:extLst>
          </p:cNvPr>
          <p:cNvSpPr txBox="1"/>
          <p:nvPr/>
        </p:nvSpPr>
        <p:spPr>
          <a:xfrm>
            <a:off x="5319889" y="2773254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Python time includes time for translation.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E5FDF-8B1C-6F49-B33F-1C3F1999D285}"/>
              </a:ext>
            </a:extLst>
          </p:cNvPr>
          <p:cNvCxnSpPr>
            <a:cxnSpLocks/>
          </p:cNvCxnSpPr>
          <p:nvPr/>
        </p:nvCxnSpPr>
        <p:spPr>
          <a:xfrm flipH="1">
            <a:off x="2728924" y="3112770"/>
            <a:ext cx="1541099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6B4BF0-A44D-D243-A93D-9C822E6B47AF}"/>
              </a:ext>
            </a:extLst>
          </p:cNvPr>
          <p:cNvCxnSpPr>
            <a:cxnSpLocks/>
          </p:cNvCxnSpPr>
          <p:nvPr/>
        </p:nvCxnSpPr>
        <p:spPr>
          <a:xfrm flipH="1">
            <a:off x="2728924" y="5206859"/>
            <a:ext cx="1541099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1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7AC8-1430-1044-B7CF-FFD84713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611B-8CF9-8546-BEFE-ADA3E3C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E627-F8D2-7B47-A2AF-D7EB9C9F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1026" name="Picture 2" descr="Image result for how to approach a lion">
            <a:extLst>
              <a:ext uri="{FF2B5EF4-FFF2-40B4-BE49-F238E27FC236}">
                <a16:creationId xmlns:a16="http://schemas.microsoft.com/office/drawing/2014/main" id="{430FF456-2A65-8845-8535-0366D7E1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" y="100490"/>
            <a:ext cx="9134696" cy="58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CC364-35A6-FD4E-979E-987D8CEF60F2}"/>
              </a:ext>
            </a:extLst>
          </p:cNvPr>
          <p:cNvSpPr txBox="1"/>
          <p:nvPr/>
        </p:nvSpPr>
        <p:spPr>
          <a:xfrm>
            <a:off x="153505" y="274638"/>
            <a:ext cx="8938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 Java is Huge &amp; Wildly Complicated</a:t>
            </a:r>
          </a:p>
        </p:txBody>
      </p:sp>
    </p:spTree>
    <p:extLst>
      <p:ext uri="{BB962C8B-B14F-4D97-AF65-F5344CB8AC3E}">
        <p14:creationId xmlns:p14="http://schemas.microsoft.com/office/powerpoint/2010/main" val="406693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BBC3-BDB6-EF40-B704-877AF755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F017-6955-364E-80E8-E1D65EBE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264" y="1624012"/>
            <a:ext cx="7370466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Message-Passing Style</a:t>
            </a:r>
          </a:p>
          <a:p>
            <a:r>
              <a:rPr lang="en-US" dirty="0"/>
              <a:t>Frequency Table Example</a:t>
            </a:r>
          </a:p>
          <a:p>
            <a:r>
              <a:rPr lang="en-US" dirty="0"/>
              <a:t>Abstract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22111-EC9B-CB4A-BC0C-13B5EC80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52768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0DA8-6CF2-DA4E-B97E-AA4AA19E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Example: Who is taking CS2?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CAEB9-EBE9-DC4D-AC57-E3B39BA7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</p:spTree>
    <p:extLst>
      <p:ext uri="{BB962C8B-B14F-4D97-AF65-F5344CB8AC3E}">
        <p14:creationId xmlns:p14="http://schemas.microsoft.com/office/powerpoint/2010/main" val="366672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DFA38-3B56-5947-B1DB-1220382B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08A2D-7174-0742-8896-7C4137CC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0"/>
            <a:ext cx="5047925" cy="6845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CCF34-70B1-3E4C-BFC9-078BCDE4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25" y="0"/>
            <a:ext cx="4096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FEEB7-52CE-B541-A0D1-AA80B46E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1102 Computer Science 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BA5DF0-7A0E-024C-B9F9-0A7828F1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30" y="136525"/>
            <a:ext cx="8229600" cy="838165"/>
          </a:xfrm>
        </p:spPr>
        <p:txBody>
          <a:bodyPr>
            <a:normAutofit/>
          </a:bodyPr>
          <a:lstStyle/>
          <a:p>
            <a:r>
              <a:rPr lang="en-US" sz="3600" dirty="0"/>
              <a:t>Count Enrolled Students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B1A8E-96B2-3B4E-A779-37A6F995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991"/>
            <a:ext cx="9144000" cy="61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2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17794</TotalTime>
  <Words>534</Words>
  <Application>Microsoft Macintosh PowerPoint</Application>
  <PresentationFormat>On-screen Show (4:3)</PresentationFormat>
  <Paragraphs>109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Python &amp; Dynamic Typing</vt:lpstr>
      <vt:lpstr>PowerPoint Presentation</vt:lpstr>
      <vt:lpstr>Run-times on VMs for fib(38)</vt:lpstr>
      <vt:lpstr>PowerPoint Presentation</vt:lpstr>
      <vt:lpstr>Today</vt:lpstr>
      <vt:lpstr>Example: Who is taking CS2?</vt:lpstr>
      <vt:lpstr>PowerPoint Presentation</vt:lpstr>
      <vt:lpstr>Count Enrolled Students</vt:lpstr>
      <vt:lpstr>Message Passing Style</vt:lpstr>
      <vt:lpstr>Message Passing Style</vt:lpstr>
      <vt:lpstr>Message Passing Style</vt:lpstr>
      <vt:lpstr>Message Passing Style</vt:lpstr>
      <vt:lpstr>Compute a Frequency Table of Majors</vt:lpstr>
      <vt:lpstr>Map/Dictionary -- Python</vt:lpstr>
      <vt:lpstr>Map/Dictionary -- OCaml</vt:lpstr>
      <vt:lpstr>Map/Dictionary -- Java</vt:lpstr>
      <vt:lpstr>Map/Dictionary -- Java</vt:lpstr>
      <vt:lpstr>Map/Dictionary -- Java</vt:lpstr>
      <vt:lpstr>Map/Dictionary -- Java</vt:lpstr>
      <vt:lpstr>NB: This Works but Avoid if Possible</vt:lpstr>
      <vt:lpstr>Map/Dictionary -- Java</vt:lpstr>
      <vt:lpstr>Digression 1: – Base Types &amp; Wrapper Classes</vt:lpstr>
      <vt:lpstr>Base Types &amp; Wrapper Classes</vt:lpstr>
      <vt:lpstr>PowerPoint Presentation</vt:lpstr>
      <vt:lpstr>Base Types &amp; Wrapper Classes</vt:lpstr>
      <vt:lpstr>Digression 2: Exceptions</vt:lpstr>
      <vt:lpstr>PowerPoint Presentation</vt:lpstr>
      <vt:lpstr>PowerPoint Presentation</vt:lpstr>
      <vt:lpstr>Handling Exceptions</vt:lpstr>
      <vt:lpstr>Code</vt:lpstr>
      <vt:lpstr>Compute a Frequency Table of Majors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</dc:title>
  <dc:creator>Robert Muller</dc:creator>
  <cp:lastModifiedBy>Microsoft Office User</cp:lastModifiedBy>
  <cp:revision>199</cp:revision>
  <cp:lastPrinted>2009-10-28T21:22:07Z</cp:lastPrinted>
  <dcterms:created xsi:type="dcterms:W3CDTF">2010-11-01T18:39:22Z</dcterms:created>
  <dcterms:modified xsi:type="dcterms:W3CDTF">2021-02-05T00:12:06Z</dcterms:modified>
</cp:coreProperties>
</file>